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62" r:id="rId3"/>
    <p:sldId id="264" r:id="rId4"/>
    <p:sldId id="294" r:id="rId5"/>
    <p:sldId id="295" r:id="rId6"/>
    <p:sldId id="296" r:id="rId7"/>
    <p:sldId id="261" r:id="rId8"/>
    <p:sldId id="265" r:id="rId9"/>
    <p:sldId id="266" r:id="rId10"/>
    <p:sldId id="267" r:id="rId11"/>
    <p:sldId id="326" r:id="rId12"/>
    <p:sldId id="318" r:id="rId13"/>
    <p:sldId id="319" r:id="rId14"/>
    <p:sldId id="320" r:id="rId15"/>
    <p:sldId id="321" r:id="rId16"/>
    <p:sldId id="322" r:id="rId17"/>
    <p:sldId id="285" r:id="rId18"/>
    <p:sldId id="268" r:id="rId19"/>
    <p:sldId id="286" r:id="rId20"/>
    <p:sldId id="287" r:id="rId21"/>
    <p:sldId id="300" r:id="rId22"/>
    <p:sldId id="301" r:id="rId23"/>
    <p:sldId id="302" r:id="rId24"/>
    <p:sldId id="303" r:id="rId25"/>
    <p:sldId id="304" r:id="rId26"/>
    <p:sldId id="269" r:id="rId27"/>
    <p:sldId id="309" r:id="rId28"/>
    <p:sldId id="310" r:id="rId29"/>
    <p:sldId id="311" r:id="rId30"/>
    <p:sldId id="312" r:id="rId31"/>
    <p:sldId id="293" r:id="rId32"/>
    <p:sldId id="305" r:id="rId33"/>
    <p:sldId id="306" r:id="rId34"/>
    <p:sldId id="307" r:id="rId35"/>
    <p:sldId id="308" r:id="rId36"/>
    <p:sldId id="283" r:id="rId37"/>
    <p:sldId id="313" r:id="rId38"/>
    <p:sldId id="314" r:id="rId39"/>
    <p:sldId id="315" r:id="rId40"/>
    <p:sldId id="316" r:id="rId41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6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1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6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8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C02A-03C4-4F4C-BA91-BCFFB6C2F6F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C9CB-BB47-43AE-B7AA-4E6668FB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4" y="161982"/>
            <a:ext cx="7589985" cy="55769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5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Remedial</a:t>
            </a:r>
          </a:p>
          <a:p>
            <a:pPr>
              <a:lnSpc>
                <a:spcPct val="90000"/>
              </a:lnSpc>
            </a:pPr>
            <a:r>
              <a:rPr lang="en-US" sz="6600" b="1" spc="-5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Grammar, Usage, and Mechanics 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 spc="-5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 spc="-5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Center</a:t>
            </a:r>
          </a:p>
          <a:p>
            <a:pPr>
              <a:lnSpc>
                <a:spcPct val="90000"/>
              </a:lnSpc>
            </a:pPr>
            <a:r>
              <a:rPr lang="en-US" sz="6600" b="1" spc="-5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Grades 4,5,6,7,8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3DB03C-E482-4296-9FB7-9C1A63F8331F}"/>
              </a:ext>
            </a:extLst>
          </p:cNvPr>
          <p:cNvSpPr txBox="1"/>
          <p:nvPr/>
        </p:nvSpPr>
        <p:spPr>
          <a:xfrm>
            <a:off x="5155208" y="6173919"/>
            <a:ext cx="25243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>
                <a:ln w="15875">
                  <a:noFill/>
                </a:ln>
                <a:solidFill>
                  <a:srgbClr val="FFFF00"/>
                </a:solidFill>
                <a:effectLst>
                  <a:outerShdw blurRad="38100" dist="152400" dir="2700000" algn="tl">
                    <a:srgbClr val="000000">
                      <a:alpha val="43137"/>
                    </a:srgbClr>
                  </a:outerShdw>
                </a:effectLst>
              </a:rPr>
              <a:t>Diagnostic Gram Assessments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>
                <a:ln w="15875">
                  <a:noFill/>
                </a:ln>
                <a:solidFill>
                  <a:schemeClr val="bg1"/>
                </a:solidFill>
                <a:effectLst>
                  <a:outerShdw blurRad="38100" dist="152400" dir="2700000" algn="tl">
                    <a:srgbClr val="000000">
                      <a:alpha val="43137"/>
                    </a:srgbClr>
                  </a:outerShdw>
                </a:effectLst>
              </a:rPr>
              <a:t>77 Grammar, Usage, and Mechanics Remedial Literacy Center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>
                <a:ln w="15875">
                  <a:noFill/>
                </a:ln>
                <a:solidFill>
                  <a:srgbClr val="FFFF00"/>
                </a:solidFill>
                <a:effectLst>
                  <a:outerShdw blurRad="38100" dist="152400" dir="2700000" algn="tl">
                    <a:srgbClr val="000000">
                      <a:alpha val="43137"/>
                    </a:srgbClr>
                  </a:outerShdw>
                </a:effectLst>
              </a:rPr>
              <a:t>Formative Assessments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4738FD-CA39-4CAC-8322-5A125EE04ACF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F4EFAC-8DB6-4CFD-8A12-C2A1165AC5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3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B3448-8FC9-4F2F-8F7F-FBBA53A1895F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395118-ECA5-4776-9642-B4675B113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9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2831710"/>
            <a:ext cx="7443192" cy="28346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</a:t>
            </a:r>
            <a:r>
              <a:rPr lang="en-US" sz="6600" b="1" spc="-15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Grades 4,5,6,7,8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7203" y="5780363"/>
            <a:ext cx="269859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Grammar, Usage, and Mechanics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and Friends Guided Reading Phonics Books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7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INTERVENTION</a:t>
            </a:r>
          </a:p>
          <a:p>
            <a:endParaRPr lang="en-US" sz="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</a:t>
            </a:r>
            <a:r>
              <a:rPr lang="en-US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 up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they </a:t>
            </a:r>
            <a:r>
              <a:rPr lang="en-US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up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grade-level instruction.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197701" y="904417"/>
            <a:ext cx="7098874" cy="331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pPr>
              <a:lnSpc>
                <a:spcPct val="92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Remedial</a:t>
            </a:r>
            <a:endParaRPr lang="en-US" sz="6600" b="1">
              <a:ln w="38100">
                <a:solidFill>
                  <a:srgbClr val="FFFF00"/>
                </a:solidFill>
              </a:ln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endParaRPr lang="en-US" sz="6600" b="1">
              <a:ln w="38100">
                <a:solidFill>
                  <a:srgbClr val="FFFF00"/>
                </a:solidFill>
              </a:ln>
              <a:solidFill>
                <a:srgbClr val="FF00FF"/>
              </a:solidFill>
              <a:latin typeface="Bookman Old Style" panose="02050604050505020204" pitchFamily="18" charset="0"/>
            </a:endParaRP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E9F3C-E393-4E02-9F46-78CC7243EE48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628AC4-491D-4029-89B5-D5505CC08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E9F3C-E393-4E02-9F46-78CC7243EE48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628AC4-491D-4029-89B5-D5505CC08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E9F3C-E393-4E02-9F46-78CC7243EE48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628AC4-491D-4029-89B5-D5505CC08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E9F3C-E393-4E02-9F46-78CC7243EE48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628AC4-491D-4029-89B5-D5505CC08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E9F3C-E393-4E02-9F46-78CC7243EE48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628AC4-491D-4029-89B5-D5505CC08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4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E9F3C-E393-4E02-9F46-78CC7243EE48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628AC4-491D-4029-89B5-D5505CC08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67448-448A-43E2-855C-85E9F792F370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B6C633-5B24-4B23-86A3-AFC67BB51A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4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C883B4-84CC-49DB-BDE7-84B55EFAF271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C69EDE-A735-4EB2-BCD7-A4A8F67A7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DCF56C-E185-46AF-A0C8-EC705A88418D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168C64-D8D0-43E0-902F-EE972C0D9D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0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Phonics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Grades 4,5,6,7,8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3DB03C-E482-4296-9FB7-9C1A63F8331F}"/>
              </a:ext>
            </a:extLst>
          </p:cNvPr>
          <p:cNvSpPr txBox="1"/>
          <p:nvPr/>
        </p:nvSpPr>
        <p:spPr>
          <a:xfrm>
            <a:off x="5142674" y="5889384"/>
            <a:ext cx="2506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ln w="15875">
                  <a:noFill/>
                </a:ln>
                <a:solidFill>
                  <a:srgbClr val="FFFF00"/>
                </a:solidFill>
                <a:effectLst>
                  <a:outerShdw blurRad="38100" dist="152400" dir="2700000" algn="tl">
                    <a:srgbClr val="000000">
                      <a:alpha val="43137"/>
                    </a:srgbClr>
                  </a:outerShdw>
                </a:effectLst>
              </a:rPr>
              <a:t>Diagnostic Assessments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ln w="15875">
                  <a:noFill/>
                </a:ln>
                <a:solidFill>
                  <a:schemeClr val="bg1"/>
                </a:solidFill>
                <a:effectLst>
                  <a:outerShdw blurRad="38100" dist="152400" dir="2700000" algn="tl">
                    <a:srgbClr val="000000">
                      <a:alpha val="43137"/>
                    </a:srgbClr>
                  </a:outerShdw>
                </a:effectLst>
              </a:rPr>
              <a:t>35 Phonics Lessons and Activities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ln w="15875">
                  <a:noFill/>
                </a:ln>
                <a:solidFill>
                  <a:srgbClr val="FFFF00"/>
                </a:solidFill>
                <a:effectLst>
                  <a:outerShdw blurRad="38100" dist="152400" dir="2700000" algn="tl">
                    <a:srgbClr val="000000">
                      <a:alpha val="43137"/>
                    </a:srgbClr>
                  </a:outerShdw>
                </a:effectLst>
              </a:rPr>
              <a:t>Formative Assessments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ln w="15875">
                  <a:noFill/>
                </a:ln>
                <a:solidFill>
                  <a:schemeClr val="bg1"/>
                </a:solidFill>
                <a:effectLst>
                  <a:outerShdw blurRad="38100" dist="152400" dir="2700000" algn="tl">
                    <a:srgbClr val="000000">
                      <a:alpha val="43137"/>
                    </a:srgbClr>
                  </a:outerShdw>
                </a:effectLst>
              </a:rPr>
              <a:t>Phonics Card Games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E44418-D860-497C-90E9-74755738FA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4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BUNDLE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BC2A3-467F-4B0B-BD17-C98F6B6D4103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</p:spTree>
    <p:extLst>
      <p:ext uri="{BB962C8B-B14F-4D97-AF65-F5344CB8AC3E}">
        <p14:creationId xmlns:p14="http://schemas.microsoft.com/office/powerpoint/2010/main" val="389631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28BBD3B-8CC6-4A0F-92FF-3BE410E89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D88F79-4BB0-4239-8844-E55E38B3832E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28450" y="5822328"/>
            <a:ext cx="2698592" cy="385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Grammar and Mechanics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and Friends Guided Reading Phonics Books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Spelling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Phonics</a:t>
            </a:r>
          </a:p>
          <a:p>
            <a:endParaRPr lang="en-US" sz="1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Year Literacy Centers with Diagnostic Assessments and 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Tests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4925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MEGA BUNDLE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4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28BBD3B-8CC6-4A0F-92FF-3BE410E89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D88F79-4BB0-4239-8844-E55E38B3832E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28450" y="5822328"/>
            <a:ext cx="2698592" cy="385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Grammar and Mechanics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and Friends Guided Reading Phonics Books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Spelling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Phonics</a:t>
            </a:r>
          </a:p>
          <a:p>
            <a:endParaRPr lang="en-US" sz="1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Year Literacy Centers with Diagnostic Assessments and 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Tests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4925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MEGA BUNDLE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9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6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28BBD3B-8CC6-4A0F-92FF-3BE410E89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D88F79-4BB0-4239-8844-E55E38B3832E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28450" y="5822328"/>
            <a:ext cx="2698592" cy="385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Grammar and Mechanics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and Friends Guided Reading Phonics Books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Spelling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Phonics</a:t>
            </a:r>
          </a:p>
          <a:p>
            <a:endParaRPr lang="en-US" sz="1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Year Literacy Centers with Diagnostic Assessments and 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Tests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4925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MEGA BUNDLE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7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28BBD3B-8CC6-4A0F-92FF-3BE410E89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D88F79-4BB0-4239-8844-E55E38B3832E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28450" y="5822328"/>
            <a:ext cx="2698592" cy="385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Grammar and Mechanics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and Friends Guided Reading Phonics Books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Spelling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Phonics</a:t>
            </a:r>
          </a:p>
          <a:p>
            <a:endParaRPr lang="en-US" sz="1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Year Literacy Centers with Diagnostic Assessments and 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Tests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4925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MEGA BUNDLE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1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8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28BBD3B-8CC6-4A0F-92FF-3BE410E89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D88F79-4BB0-4239-8844-E55E38B3832E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28450" y="5822328"/>
            <a:ext cx="2698592" cy="385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Grammar and Mechanics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and Friends Guided Reading Phonics Books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Spelling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Phonics</a:t>
            </a:r>
          </a:p>
          <a:p>
            <a:endParaRPr lang="en-US" sz="1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Year Literacy Centers with Diagnostic Assessments and 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Tests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23876-08AC-4179-9726-CE494CF84030}"/>
              </a:ext>
            </a:extLst>
          </p:cNvPr>
          <p:cNvSpPr txBox="1"/>
          <p:nvPr/>
        </p:nvSpPr>
        <p:spPr>
          <a:xfrm>
            <a:off x="4925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MEGA BUNDLE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9239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Spelling Pattern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Sorts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Syllable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Multi-Syllabic Decoding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66903"/>
            <a:ext cx="7098874" cy="22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Spelling and</a:t>
            </a:r>
          </a:p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Syllabication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5D8AE-0970-4A0E-B5CE-030066258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36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9239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Spelling Pattern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Sorts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Syllable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Multi-Syllabic Decoding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66903"/>
            <a:ext cx="7098874" cy="22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Spelling and</a:t>
            </a:r>
          </a:p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Syllabication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5D8AE-0970-4A0E-B5CE-030066258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58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9239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Spelling Pattern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Sorts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Syllable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Multi-Syllabic Decoding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66903"/>
            <a:ext cx="7098874" cy="22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Spelling and</a:t>
            </a:r>
          </a:p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Syllabication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5D8AE-0970-4A0E-B5CE-030066258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3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9239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Spelling Pattern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Sorts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Syllable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Multi-Syllabic Decoding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66903"/>
            <a:ext cx="7098874" cy="22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Spelling and</a:t>
            </a:r>
          </a:p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Syllabication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5D8AE-0970-4A0E-B5CE-030066258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3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1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Grades 4,5,6,7,8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8356B-73EB-48A3-85FD-985C16DF73D6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CD3D18-86B9-477F-A3A7-246DC6E296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9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9239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Spelling Pattern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Sorts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Syllable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Multi-Syllabic Decoding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66903"/>
            <a:ext cx="7098874" cy="22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Spelling and</a:t>
            </a:r>
          </a:p>
          <a:p>
            <a:pPr>
              <a:lnSpc>
                <a:spcPct val="95000"/>
              </a:lnSpc>
            </a:pP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Syllabication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5D8AE-0970-4A0E-B5CE-030066258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5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822328"/>
            <a:ext cx="269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Vocabulary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Meaning Words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and Latin Word Parts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 of Speech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 and Thesaurus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Clues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Spectrums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Square Academic Language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Vocabulary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4E197B-9786-4D4D-AA61-B77C4A031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40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822328"/>
            <a:ext cx="269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Vocabulary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Meaning Words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and Latin Word Parts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 of Speech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 and Thesaurus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Clues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Spectrums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Square Academic Language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Vocabulary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4E197B-9786-4D4D-AA61-B77C4A031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3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822328"/>
            <a:ext cx="269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Vocabulary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Meaning Words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and Latin Word Parts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 of Speech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 and Thesaurus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Clues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Spectrums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Square Academic Language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Vocabulary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4E197B-9786-4D4D-AA61-B77C4A031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3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822328"/>
            <a:ext cx="269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Vocabulary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Meaning Words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and Latin Word Parts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 of Speech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 and Thesaurus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Clues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Spectrums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Square Academic Language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Vocabulary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4E197B-9786-4D4D-AA61-B77C4A031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51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1150" y="5822328"/>
            <a:ext cx="269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Vocabulary Worksheets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Meaning Words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and Latin Word Parts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 of Speech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 and Thesaurus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Clues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Spectrums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Square Academic Language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Vocabulary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BF8C3-F18E-4B53-8DA4-71E048EEE8C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4E197B-9786-4D4D-AA61-B77C4A031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4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0953" y="6006320"/>
            <a:ext cx="248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Sentence Revision Lessons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Combining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Structure and Grammar 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Literary Response to Mentor Texts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Rhetorical Stance (Voice, Audience, Purpose, and Form)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Writing</a:t>
            </a: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4BAFA6-AA17-4F92-A28A-8DFC2C7ABD9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E69A9F-D51E-4EB0-95D4-F02450ED3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08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0953" y="6006320"/>
            <a:ext cx="248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Sentence Revision Lessons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Combining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Structure and Grammar 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Literary Response to Mentor Texts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Rhetorical Stance (Voice, Audience, Purpose, and Form)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Writing</a:t>
            </a: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4BAFA6-AA17-4F92-A28A-8DFC2C7ABD9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E69A9F-D51E-4EB0-95D4-F02450ED3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7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0953" y="6006320"/>
            <a:ext cx="248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Sentence Revision Lessons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Combining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Structure and Grammar 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Literary Response to Mentor Texts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Rhetorical Stance (Voice, Audience, Purpose, and Form)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Writing</a:t>
            </a: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4BAFA6-AA17-4F92-A28A-8DFC2C7ABD9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E69A9F-D51E-4EB0-95D4-F02450ED3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48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0953" y="6006320"/>
            <a:ext cx="248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Sentence Revision Lessons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Combining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Structure and Grammar 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Literary Response to Mentor Texts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Rhetorical Stance (Voice, Audience, Purpose, and Form)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Writing</a:t>
            </a: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4BAFA6-AA17-4F92-A28A-8DFC2C7ABD9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E69A9F-D51E-4EB0-95D4-F02450ED3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1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Grades 4,5,6,7,8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0776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Grammar </a:t>
            </a:r>
            <a:r>
              <a:rPr lang="en-US" sz="2800" b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Mechanics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Cornell Notes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with Answers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Links and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8356B-73EB-48A3-85FD-985C16DF73D6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94A61-0C55-4605-8214-0702D594EFDE}"/>
              </a:ext>
            </a:extLst>
          </p:cNvPr>
          <p:cNvSpPr txBox="1"/>
          <p:nvPr/>
        </p:nvSpPr>
        <p:spPr>
          <a:xfrm>
            <a:off x="200454" y="-47397"/>
            <a:ext cx="70988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Language</a:t>
            </a:r>
          </a:p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Conventions</a:t>
            </a:r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136C25-3256-4CF9-9511-D66044273F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52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140953" y="6006320"/>
            <a:ext cx="248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Sentence Revision Lessons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Combining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Structure and Grammar 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Literary Response to Mentor Texts Lessons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Rhetorical Stance (Voice, Audience, Purpose, and Form)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F8FF-E684-47BE-B913-97C3C6069A58}"/>
              </a:ext>
            </a:extLst>
          </p:cNvPr>
          <p:cNvSpPr txBox="1"/>
          <p:nvPr/>
        </p:nvSpPr>
        <p:spPr>
          <a:xfrm>
            <a:off x="5560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Writing</a:t>
            </a: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4BAFA6-AA17-4F92-A28A-8DFC2C7ABD9A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E69A9F-D51E-4EB0-95D4-F02450ED3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5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1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Grades 4,5,6,7,8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38356B-73EB-48A3-85FD-985C16DF73D6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94A61-0C55-4605-8214-0702D594EFDE}"/>
              </a:ext>
            </a:extLst>
          </p:cNvPr>
          <p:cNvSpPr txBox="1"/>
          <p:nvPr/>
        </p:nvSpPr>
        <p:spPr>
          <a:xfrm>
            <a:off x="2004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Study Skills</a:t>
            </a:r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E11545-D997-4BD8-B14E-9E59F21554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47B941-C4B6-4DE7-9CD1-4C86E959A850}"/>
              </a:ext>
            </a:extLst>
          </p:cNvPr>
          <p:cNvSpPr/>
          <p:nvPr/>
        </p:nvSpPr>
        <p:spPr>
          <a:xfrm>
            <a:off x="5150344" y="5846130"/>
            <a:ext cx="252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Motivated and Set Goals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Organized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Homework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Reading and Writing Strategies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Memorize and Study for Tests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Take Notes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Grammar and Mechanics Rules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1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Grades 4,5,6,7,8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086950" y="5805507"/>
            <a:ext cx="269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Reading Comprehension Strategy Articles at Grades 3, 5, and 7 Reading Levels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in Context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Higher Level Comprehension Questions per Article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Reading Fluency Assessment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Modeled Readings at 3 Different Fluency Speeds for Each Article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Counts and Timing Charts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8356B-73EB-48A3-85FD-985C16DF73D6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94A61-0C55-4605-8214-0702D594EFDE}"/>
              </a:ext>
            </a:extLst>
          </p:cNvPr>
          <p:cNvSpPr txBox="1"/>
          <p:nvPr/>
        </p:nvSpPr>
        <p:spPr>
          <a:xfrm>
            <a:off x="200454" y="879703"/>
            <a:ext cx="709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Reading</a:t>
            </a:r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6443BD-CA88-4D24-A7CD-A3FE890FE6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9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6D4B4-558B-415F-A1D8-FE18D7DBE01C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FD3F59-C849-481D-A28F-1EAB97722D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B30A2-2943-404A-BD4A-7C878650D565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997AC3-675F-4D45-930A-07DD84211D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0953B-CB20-46C3-9C81-D1BCF523C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0" t="21591" r="26863" b="31357"/>
          <a:stretch/>
        </p:blipFill>
        <p:spPr>
          <a:xfrm>
            <a:off x="117472" y="2918415"/>
            <a:ext cx="4923437" cy="270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7B44-9AEE-48E1-9B80-CAA96FA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5743222"/>
            <a:ext cx="2153416" cy="24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EE4E-1A10-4F04-B5EA-37D063416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6" b="949"/>
          <a:stretch/>
        </p:blipFill>
        <p:spPr>
          <a:xfrm>
            <a:off x="5155209" y="5753357"/>
            <a:ext cx="2506974" cy="417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766D7-E564-4922-92A4-DB93043D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" y="123825"/>
            <a:ext cx="3643859" cy="266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0F6D08-88E2-4B75-B964-75B77D80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8"/>
          <a:stretch/>
        </p:blipFill>
        <p:spPr>
          <a:xfrm>
            <a:off x="3898779" y="123825"/>
            <a:ext cx="3780752" cy="2666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43A893-8A7C-478E-8F94-BF59FF5CFF97}"/>
              </a:ext>
            </a:extLst>
          </p:cNvPr>
          <p:cNvSpPr/>
          <p:nvPr/>
        </p:nvSpPr>
        <p:spPr>
          <a:xfrm>
            <a:off x="-27791" y="-34037"/>
            <a:ext cx="7800190" cy="10092437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1878-B206-4497-9FCF-3AA5598AC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1" y="2915857"/>
            <a:ext cx="2497192" cy="271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CFA1C6-D30D-4E0A-96E5-CAE097907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2" y="5743222"/>
            <a:ext cx="2655716" cy="41850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96F1D5-F917-49A0-9597-E3D3BBE1362D}"/>
              </a:ext>
            </a:extLst>
          </p:cNvPr>
          <p:cNvSpPr txBox="1"/>
          <p:nvPr/>
        </p:nvSpPr>
        <p:spPr>
          <a:xfrm>
            <a:off x="182415" y="1942014"/>
            <a:ext cx="7443192" cy="37487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spc="-800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en-US" sz="6600" b="1">
                <a:ln w="38100">
                  <a:solidFill>
                    <a:srgbClr val="FFFF00"/>
                  </a:solidFill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		 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Centers</a:t>
            </a:r>
          </a:p>
          <a:p>
            <a:pPr>
              <a:lnSpc>
                <a:spcPct val="90000"/>
              </a:lnSpc>
            </a:pP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en-US" sz="6600" b="1" spc="1200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>
                <a:ln w="381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Grade 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AE7EF-1B6F-4566-B208-2BABB09EE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8788" r="7917" b="21686"/>
          <a:stretch/>
        </p:blipFill>
        <p:spPr>
          <a:xfrm>
            <a:off x="2887494" y="8288908"/>
            <a:ext cx="2153415" cy="1639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29F02-7F8F-41D2-8153-7F0061B9E2E4}"/>
              </a:ext>
            </a:extLst>
          </p:cNvPr>
          <p:cNvSpPr txBox="1"/>
          <p:nvPr/>
        </p:nvSpPr>
        <p:spPr>
          <a:xfrm>
            <a:off x="5242750" y="5974728"/>
            <a:ext cx="269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and Syllabicaton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A611D-9C6E-48EF-88F6-F0A8A63642F2}"/>
              </a:ext>
            </a:extLst>
          </p:cNvPr>
          <p:cNvSpPr txBox="1"/>
          <p:nvPr/>
        </p:nvSpPr>
        <p:spPr>
          <a:xfrm>
            <a:off x="599548" y="9435302"/>
            <a:ext cx="6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3175">
                  <a:solidFill>
                    <a:srgbClr val="FFFF00"/>
                  </a:solidFill>
                </a:ln>
                <a:solidFill>
                  <a:srgbClr val="601313"/>
                </a:solidFill>
                <a:latin typeface="Bookman Old Style" panose="02050604050505020204" pitchFamily="18" charset="0"/>
              </a:rPr>
              <a:t>Alligned to the Common Core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28CA10-96BB-4A3E-8F5B-8D087E244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8217089"/>
            <a:ext cx="1248229" cy="1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1163</Words>
  <Application>Microsoft Office PowerPoint</Application>
  <PresentationFormat>Custom</PresentationFormat>
  <Paragraphs>506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Bookman Old Style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Pennington</dc:creator>
  <cp:lastModifiedBy>Mark Pennington</cp:lastModifiedBy>
  <cp:revision>61</cp:revision>
  <dcterms:created xsi:type="dcterms:W3CDTF">2017-09-20T15:37:31Z</dcterms:created>
  <dcterms:modified xsi:type="dcterms:W3CDTF">2017-12-12T02:31:19Z</dcterms:modified>
</cp:coreProperties>
</file>